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Cy Grotesk Key Semi-Bold" charset="1" panose="00000700000000000000"/>
      <p:regular r:id="rId20"/>
    </p:embeddedFont>
    <p:embeddedFont>
      <p:font typeface="Open Sans" charset="1" panose="00000000000000000000"/>
      <p:regular r:id="rId21"/>
    </p:embeddedFont>
    <p:embeddedFont>
      <p:font typeface="Canva Sans Bold" charset="1" panose="020B0803030501040103"/>
      <p:regular r:id="rId22"/>
    </p:embeddedFont>
    <p:embeddedFont>
      <p:font typeface="Canva Sans" charset="1" panose="020B0503030501040103"/>
      <p:regular r:id="rId23"/>
    </p:embeddedFont>
    <p:embeddedFont>
      <p:font typeface="Cy Grotesk Key Bold" charset="1" panose="00000800000000000000"/>
      <p:regular r:id="rId24"/>
    </p:embeddedFont>
    <p:embeddedFont>
      <p:font typeface="Cy Grotesk Key" charset="1" panose="000005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404" t="-79025" r="-2048" b="-382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7996887" cy="10287000"/>
          </a:xfrm>
          <a:custGeom>
            <a:avLst/>
            <a:gdLst/>
            <a:ahLst/>
            <a:cxnLst/>
            <a:rect r="r" b="b" t="t" l="l"/>
            <a:pathLst>
              <a:path h="10287000" w="7996887">
                <a:moveTo>
                  <a:pt x="0" y="0"/>
                </a:moveTo>
                <a:lnTo>
                  <a:pt x="7996887" y="0"/>
                </a:lnTo>
                <a:lnTo>
                  <a:pt x="799688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449" r="0" b="-8449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3434884"/>
            <a:ext cx="8446744" cy="257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01"/>
              </a:lnSpc>
            </a:pPr>
            <a:r>
              <a:rPr lang="en-US" sz="10426" spc="-417" b="true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FoxFuel Beverage Co.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201904" y="6978631"/>
            <a:ext cx="7191326" cy="26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  <a:spcBef>
                <a:spcPct val="0"/>
              </a:spcBef>
            </a:pPr>
            <a:r>
              <a:rPr lang="en-US" sz="16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PRESENTED BY LUCA FOX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27374" y="6144712"/>
            <a:ext cx="6424721" cy="64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8"/>
              </a:lnSpc>
              <a:spcBef>
                <a:spcPct val="0"/>
              </a:spcBef>
            </a:pPr>
            <a:r>
              <a:rPr lang="en-US" b="true" sz="3770" spc="-150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The first drink for business.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67644" y="123436"/>
            <a:ext cx="2352711" cy="2352711"/>
          </a:xfrm>
          <a:custGeom>
            <a:avLst/>
            <a:gdLst/>
            <a:ahLst/>
            <a:cxnLst/>
            <a:rect r="r" b="b" t="t" l="l"/>
            <a:pathLst>
              <a:path h="2352711" w="2352711">
                <a:moveTo>
                  <a:pt x="0" y="0"/>
                </a:moveTo>
                <a:lnTo>
                  <a:pt x="2352712" y="0"/>
                </a:lnTo>
                <a:lnTo>
                  <a:pt x="2352712" y="2352711"/>
                </a:lnTo>
                <a:lnTo>
                  <a:pt x="0" y="2352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34673" y="0"/>
            <a:ext cx="3527641" cy="2352711"/>
          </a:xfrm>
          <a:custGeom>
            <a:avLst/>
            <a:gdLst/>
            <a:ahLst/>
            <a:cxnLst/>
            <a:rect r="r" b="b" t="t" l="l"/>
            <a:pathLst>
              <a:path h="2352711" w="3527641">
                <a:moveTo>
                  <a:pt x="0" y="0"/>
                </a:moveTo>
                <a:lnTo>
                  <a:pt x="3527641" y="0"/>
                </a:lnTo>
                <a:lnTo>
                  <a:pt x="3527641" y="2352711"/>
                </a:lnTo>
                <a:lnTo>
                  <a:pt x="0" y="2352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723" r="0" b="-3021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44817" y="6523402"/>
            <a:ext cx="6504352" cy="2734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Cinematic vide</a:t>
            </a: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os of real struggle to success stories (athletes, entrepreneurs, CEOs)</a:t>
            </a:r>
          </a:p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Distribution: Social Media Marketing, Instagram Reels, TikTok, YouTube Shorts</a:t>
            </a:r>
          </a:p>
          <a:p>
            <a:pPr algn="ctr">
              <a:lnSpc>
                <a:spcPts val="3607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27152" y="3578788"/>
            <a:ext cx="17833696" cy="3649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Partner with local successful companies and gyms</a:t>
            </a:r>
          </a:p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such as CalAI, Anatomy Fitness, and Equinox. But keep it to high-standard partnerships.  This includes D1 athletes, Startup founders, High-level CEOs, and High-performing students. Each partner should embody “Apire. Perservere. Always.”</a:t>
            </a:r>
          </a:p>
          <a:p>
            <a:pPr algn="ctr">
              <a:lnSpc>
                <a:spcPts val="3607"/>
              </a:lnSpc>
            </a:pPr>
          </a:p>
          <a:p>
            <a:pPr algn="ctr">
              <a:lnSpc>
                <a:spcPts val="3607"/>
              </a:lnSpc>
            </a:pPr>
          </a:p>
          <a:p>
            <a:pPr algn="ctr">
              <a:lnSpc>
                <a:spcPts val="3607"/>
              </a:lnSpc>
            </a:pPr>
          </a:p>
          <a:p>
            <a:pPr algn="ctr">
              <a:lnSpc>
                <a:spcPts val="3607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169024" y="-388415"/>
            <a:ext cx="3376414" cy="3376414"/>
          </a:xfrm>
          <a:custGeom>
            <a:avLst/>
            <a:gdLst/>
            <a:ahLst/>
            <a:cxnLst/>
            <a:rect r="r" b="b" t="t" l="l"/>
            <a:pathLst>
              <a:path h="3376414" w="3376414">
                <a:moveTo>
                  <a:pt x="0" y="0"/>
                </a:moveTo>
                <a:lnTo>
                  <a:pt x="3376414" y="0"/>
                </a:lnTo>
                <a:lnTo>
                  <a:pt x="3376414" y="3376414"/>
                </a:lnTo>
                <a:lnTo>
                  <a:pt x="0" y="3376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0" y="-171450"/>
            <a:ext cx="731326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PROMOTION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4129" y="1309369"/>
            <a:ext cx="5905665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b="true" sz="4800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Canva Sans Bold"/>
                <a:ea typeface="Canva Sans Bold"/>
                <a:cs typeface="Canva Sans Bold"/>
                <a:sym typeface="Canva Sans Bold"/>
              </a:rPr>
              <a:t>How to Market?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0148" y="2073274"/>
            <a:ext cx="5936010" cy="1135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7"/>
              </a:lnSpc>
              <a:spcBef>
                <a:spcPct val="0"/>
              </a:spcBef>
            </a:pPr>
            <a:r>
              <a:rPr lang="en-US" b="true" sz="2176" spc="-8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</a:t>
            </a:r>
            <a:r>
              <a:rPr lang="en-US" b="true" sz="2176" spc="-8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osition the beverage as a symbol of:</a:t>
            </a:r>
          </a:p>
          <a:p>
            <a:pPr algn="ctr">
              <a:lnSpc>
                <a:spcPts val="3047"/>
              </a:lnSpc>
              <a:spcBef>
                <a:spcPct val="0"/>
              </a:spcBef>
            </a:pPr>
            <a:r>
              <a:rPr lang="en-US" b="true" sz="2176" spc="-8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Resilience, Discipline, and Relentless growth</a:t>
            </a:r>
          </a:p>
          <a:p>
            <a:pPr algn="ctr">
              <a:lnSpc>
                <a:spcPts val="3047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630766" y="6517862"/>
            <a:ext cx="7076517" cy="1363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Provide free samples to offices</a:t>
            </a:r>
          </a:p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and schools to promote the</a:t>
            </a:r>
          </a:p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business and grind audience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10071" y="5503932"/>
            <a:ext cx="1754312" cy="47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2"/>
              </a:lnSpc>
            </a:pPr>
            <a:r>
              <a:rPr lang="en-US" sz="13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Aspire And Persevere</a:t>
            </a:r>
          </a:p>
          <a:p>
            <a:pPr algn="ctr">
              <a:lnSpc>
                <a:spcPts val="1882"/>
              </a:lnSpc>
            </a:pPr>
            <a:r>
              <a:rPr lang="en-US" sz="13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Always.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266844" y="3589389"/>
            <a:ext cx="1754312" cy="2256703"/>
          </a:xfrm>
          <a:custGeom>
            <a:avLst/>
            <a:gdLst/>
            <a:ahLst/>
            <a:cxnLst/>
            <a:rect r="r" b="b" t="t" l="l"/>
            <a:pathLst>
              <a:path h="2256703" w="1754312">
                <a:moveTo>
                  <a:pt x="0" y="0"/>
                </a:moveTo>
                <a:lnTo>
                  <a:pt x="1754312" y="0"/>
                </a:lnTo>
                <a:lnTo>
                  <a:pt x="1754312" y="2256703"/>
                </a:lnTo>
                <a:lnTo>
                  <a:pt x="0" y="2256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449" r="0" b="-8449"/>
            </a:stretch>
          </a:blipFill>
        </p:spPr>
      </p:sp>
      <p:sp>
        <p:nvSpPr>
          <p:cNvPr name="TextBox 5" id="5"/>
          <p:cNvSpPr txBox="true"/>
          <p:nvPr/>
        </p:nvSpPr>
        <p:spPr>
          <a:xfrm rot="3606924">
            <a:off x="5284404" y="5941328"/>
            <a:ext cx="1665089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Professional</a:t>
            </a:r>
          </a:p>
        </p:txBody>
      </p:sp>
      <p:sp>
        <p:nvSpPr>
          <p:cNvPr name="TextBox 6" id="6"/>
          <p:cNvSpPr txBox="true"/>
          <p:nvPr/>
        </p:nvSpPr>
        <p:spPr>
          <a:xfrm rot="3631650">
            <a:off x="4932883" y="6388555"/>
            <a:ext cx="1608758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Relentless</a:t>
            </a:r>
          </a:p>
        </p:txBody>
      </p:sp>
      <p:sp>
        <p:nvSpPr>
          <p:cNvPr name="TextBox 7" id="7"/>
          <p:cNvSpPr txBox="true"/>
          <p:nvPr/>
        </p:nvSpPr>
        <p:spPr>
          <a:xfrm rot="2328726">
            <a:off x="6482454" y="7360025"/>
            <a:ext cx="1616199" cy="356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7"/>
              </a:lnSpc>
              <a:spcBef>
                <a:spcPct val="0"/>
              </a:spcBef>
            </a:pPr>
            <a:r>
              <a:rPr lang="en-US" b="true" sz="2076" spc="-8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Ambitious</a:t>
            </a:r>
          </a:p>
        </p:txBody>
      </p:sp>
      <p:sp>
        <p:nvSpPr>
          <p:cNvPr name="TextBox 8" id="8"/>
          <p:cNvSpPr txBox="true"/>
          <p:nvPr/>
        </p:nvSpPr>
        <p:spPr>
          <a:xfrm rot="2440370">
            <a:off x="6002732" y="7693187"/>
            <a:ext cx="1771650" cy="356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7"/>
              </a:lnSpc>
              <a:spcBef>
                <a:spcPct val="0"/>
              </a:spcBef>
            </a:pPr>
            <a:r>
              <a:rPr lang="en-US" b="true" sz="2076" spc="-8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Structured</a:t>
            </a:r>
          </a:p>
        </p:txBody>
      </p:sp>
      <p:sp>
        <p:nvSpPr>
          <p:cNvPr name="TextBox 9" id="9"/>
          <p:cNvSpPr txBox="true"/>
          <p:nvPr/>
        </p:nvSpPr>
        <p:spPr>
          <a:xfrm rot="1809329">
            <a:off x="7506200" y="8393495"/>
            <a:ext cx="1545212" cy="340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7"/>
              </a:lnSpc>
              <a:spcBef>
                <a:spcPct val="0"/>
              </a:spcBef>
            </a:pPr>
            <a:r>
              <a:rPr lang="en-US" b="true" sz="1976" spc="-79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Competitive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865489" y="5245683"/>
            <a:ext cx="893118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Driven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66420" y="6528420"/>
            <a:ext cx="1555160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isciplined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946176" y="5689884"/>
            <a:ext cx="1027658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</a:t>
            </a: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ocused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49055" y="6129641"/>
            <a:ext cx="2512492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</a:t>
            </a:r>
            <a:r>
              <a:rPr lang="en-US"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onfident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400620" y="5772703"/>
            <a:ext cx="1026319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</a:t>
            </a:r>
            <a:r>
              <a:rPr lang="en-US"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liable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08143" y="4890476"/>
            <a:ext cx="9525" cy="448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822004" y="6252831"/>
            <a:ext cx="1433736" cy="32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Comp</a:t>
            </a:r>
            <a:r>
              <a:rPr lang="en-US" sz="19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etitive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433957" y="5312782"/>
            <a:ext cx="1265783" cy="32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  <a:r>
              <a:rPr lang="en-US" sz="19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tructured</a:t>
            </a:r>
          </a:p>
        </p:txBody>
      </p:sp>
      <p:sp>
        <p:nvSpPr>
          <p:cNvPr name="TextBox 18" id="18"/>
          <p:cNvSpPr txBox="true"/>
          <p:nvPr/>
        </p:nvSpPr>
        <p:spPr>
          <a:xfrm rot="-1247966">
            <a:off x="9340625" y="7839043"/>
            <a:ext cx="1861914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</a:t>
            </a:r>
            <a:r>
              <a:rPr lang="en-US" b="true" sz="24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ocked in</a:t>
            </a:r>
          </a:p>
        </p:txBody>
      </p:sp>
      <p:sp>
        <p:nvSpPr>
          <p:cNvPr name="TextBox 19" id="19"/>
          <p:cNvSpPr txBox="true"/>
          <p:nvPr/>
        </p:nvSpPr>
        <p:spPr>
          <a:xfrm rot="-1439482">
            <a:off x="9456281" y="8031956"/>
            <a:ext cx="2874020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</a:t>
            </a:r>
            <a:r>
              <a:rPr lang="en-US" b="true" sz="24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ady to execut</a:t>
            </a: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</a:p>
        </p:txBody>
      </p:sp>
      <p:sp>
        <p:nvSpPr>
          <p:cNvPr name="TextBox 20" id="20"/>
          <p:cNvSpPr txBox="true"/>
          <p:nvPr/>
        </p:nvSpPr>
        <p:spPr>
          <a:xfrm rot="-3643324">
            <a:off x="9920046" y="6370575"/>
            <a:ext cx="3904729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Ahead of schedule</a:t>
            </a:r>
          </a:p>
        </p:txBody>
      </p:sp>
      <p:sp>
        <p:nvSpPr>
          <p:cNvPr name="TextBox 21" id="21"/>
          <p:cNvSpPr txBox="true"/>
          <p:nvPr/>
        </p:nvSpPr>
        <p:spPr>
          <a:xfrm rot="-3807129">
            <a:off x="11406113" y="6313774"/>
            <a:ext cx="2236385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</a:t>
            </a:r>
            <a:r>
              <a:rPr lang="en-US" b="true" sz="2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tivated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514414" y="4652327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8492515" y="3248926"/>
            <a:ext cx="1260128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Fox</a:t>
            </a:r>
            <a:r>
              <a:rPr lang="en-US" sz="2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logo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002449" y="3691838"/>
            <a:ext cx="1512317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Z</a:t>
            </a:r>
            <a:r>
              <a:rPr lang="en-US" sz="22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ero sugar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822004" y="3487051"/>
            <a:ext cx="1512317" cy="701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Built for business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187423" y="4336122"/>
            <a:ext cx="1512317" cy="611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Ferocious look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653167" y="4219917"/>
            <a:ext cx="1512317" cy="72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Vitamin Rich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45295" y="1279899"/>
            <a:ext cx="1609353" cy="448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Hydrating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254918" y="1947282"/>
            <a:ext cx="1980754" cy="464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Focus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331295" y="2497825"/>
            <a:ext cx="1980754" cy="815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High-performing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965423" y="3532239"/>
            <a:ext cx="1980754" cy="448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Stamina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259706" y="1157343"/>
            <a:ext cx="1609353" cy="514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Fueling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687142" y="1801762"/>
            <a:ext cx="2187997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Relentless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578163" y="2469250"/>
            <a:ext cx="2187997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Clean</a:t>
            </a:r>
          </a:p>
        </p:txBody>
      </p:sp>
      <p:sp>
        <p:nvSpPr>
          <p:cNvPr name="TextBox 35" id="35"/>
          <p:cNvSpPr txBox="true"/>
          <p:nvPr/>
        </p:nvSpPr>
        <p:spPr>
          <a:xfrm rot="4040935">
            <a:off x="11854590" y="3625589"/>
            <a:ext cx="2187997" cy="52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Supportive</a:t>
            </a:r>
          </a:p>
        </p:txBody>
      </p:sp>
      <p:sp>
        <p:nvSpPr>
          <p:cNvPr name="TextBox 36" id="36"/>
          <p:cNvSpPr txBox="true"/>
          <p:nvPr/>
        </p:nvSpPr>
        <p:spPr>
          <a:xfrm rot="3698994">
            <a:off x="11233884" y="3681414"/>
            <a:ext cx="2187997" cy="646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Driven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80414" y="5991515"/>
            <a:ext cx="3420428" cy="4114800"/>
          </a:xfrm>
          <a:custGeom>
            <a:avLst/>
            <a:gdLst/>
            <a:ahLst/>
            <a:cxnLst/>
            <a:rect r="r" b="b" t="t" l="l"/>
            <a:pathLst>
              <a:path h="4114800" w="3420428">
                <a:moveTo>
                  <a:pt x="0" y="0"/>
                </a:moveTo>
                <a:lnTo>
                  <a:pt x="3420428" y="0"/>
                </a:lnTo>
                <a:lnTo>
                  <a:pt x="34204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-161925"/>
            <a:ext cx="7432003" cy="2832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BRAND ARCHETYPE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89086" y="2585077"/>
            <a:ext cx="5053831" cy="73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b="true" sz="4300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Canva Sans Bold"/>
                <a:ea typeface="Canva Sans Bold"/>
                <a:cs typeface="Canva Sans Bold"/>
                <a:sym typeface="Canva Sans Bold"/>
              </a:rPr>
              <a:t>FoxFuel</a:t>
            </a:r>
            <a:r>
              <a:rPr lang="en-US" b="true" sz="4300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Canva Sans Bold"/>
                <a:ea typeface="Canva Sans Bold"/>
                <a:cs typeface="Canva Sans Bold"/>
                <a:sym typeface="Canva Sans Bold"/>
              </a:rPr>
              <a:t> = The Hero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3686856"/>
            <a:ext cx="8686130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Hero is 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driven by: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Achievement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Courage under pressure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Discipline and self mastery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Proving what’s possible through effort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139238" y="3976076"/>
            <a:ext cx="9525" cy="448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605962" y="729660"/>
            <a:ext cx="7889438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FoxFuel supports high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performers who: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Clock in when others don’t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Push through long days (work, class, gym)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Stay consistent, not just motivated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Compete with themselves every day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85220" y="99562"/>
            <a:ext cx="7432003" cy="2832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BRAND ARCHETYPE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385220" y="3389609"/>
            <a:ext cx="7517560" cy="6897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0"/>
              </a:lnSpc>
            </a:pPr>
            <a:r>
              <a:rPr lang="en-US" sz="301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How “Hero” Shows Up in the Bran</a:t>
            </a:r>
            <a:r>
              <a:rPr lang="en-US" sz="301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</a:p>
          <a:p>
            <a:pPr algn="ctr">
              <a:lnSpc>
                <a:spcPts val="4220"/>
              </a:lnSpc>
            </a:pPr>
            <a:r>
              <a:rPr lang="en-US" sz="301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Visuals</a:t>
            </a:r>
          </a:p>
          <a:p>
            <a:pPr algn="ctr">
              <a:lnSpc>
                <a:spcPts val="4220"/>
              </a:lnSpc>
            </a:pPr>
            <a:r>
              <a:rPr lang="en-US" sz="301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Bold fox logo = smart + relentless + fierce</a:t>
            </a:r>
          </a:p>
          <a:p>
            <a:pPr algn="ctr">
              <a:lnSpc>
                <a:spcPts val="4220"/>
              </a:lnSpc>
            </a:pPr>
            <a:r>
              <a:rPr lang="en-US" sz="301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Displaying serious performance</a:t>
            </a:r>
          </a:p>
          <a:p>
            <a:pPr algn="ctr">
              <a:lnSpc>
                <a:spcPts val="4220"/>
              </a:lnSpc>
            </a:pPr>
          </a:p>
          <a:p>
            <a:pPr algn="ctr">
              <a:lnSpc>
                <a:spcPts val="4220"/>
              </a:lnSpc>
            </a:pPr>
            <a:r>
              <a:rPr lang="en-US" sz="301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Direct, Confident, No excuses</a:t>
            </a:r>
          </a:p>
          <a:p>
            <a:pPr algn="ctr">
              <a:lnSpc>
                <a:spcPts val="4220"/>
              </a:lnSpc>
            </a:pPr>
            <a:r>
              <a:rPr lang="en-US" sz="301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Messaging</a:t>
            </a:r>
          </a:p>
          <a:p>
            <a:pPr algn="ctr">
              <a:lnSpc>
                <a:spcPts val="4220"/>
              </a:lnSpc>
            </a:pPr>
            <a:r>
              <a:rPr lang="en-US" sz="301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“Fuel for the relentless.”</a:t>
            </a:r>
          </a:p>
          <a:p>
            <a:pPr algn="ctr">
              <a:lnSpc>
                <a:spcPts val="4220"/>
              </a:lnSpc>
            </a:pPr>
            <a:r>
              <a:rPr lang="en-US" sz="3014" spc="-1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“Not just for workouts.</a:t>
            </a:r>
          </a:p>
          <a:p>
            <a:pPr algn="ctr">
              <a:lnSpc>
                <a:spcPts val="4220"/>
              </a:lnSpc>
            </a:pPr>
            <a:r>
              <a:rPr lang="en-US" sz="3014" spc="-1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Not just for studying.</a:t>
            </a:r>
          </a:p>
          <a:p>
            <a:pPr algn="ctr">
              <a:lnSpc>
                <a:spcPts val="4220"/>
              </a:lnSpc>
            </a:pPr>
            <a:r>
              <a:rPr lang="en-US" sz="3014" spc="-1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For the grind.”</a:t>
            </a:r>
          </a:p>
          <a:p>
            <a:pPr algn="ctr">
              <a:lnSpc>
                <a:spcPts val="4220"/>
              </a:lnSpc>
            </a:pPr>
          </a:p>
          <a:p>
            <a:pPr algn="ctr">
              <a:lnSpc>
                <a:spcPts val="4220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99318" y="0"/>
            <a:ext cx="5988682" cy="10287000"/>
          </a:xfrm>
          <a:custGeom>
            <a:avLst/>
            <a:gdLst/>
            <a:ahLst/>
            <a:cxnLst/>
            <a:rect r="r" b="b" t="t" l="l"/>
            <a:pathLst>
              <a:path h="10287000" w="5988682">
                <a:moveTo>
                  <a:pt x="0" y="0"/>
                </a:moveTo>
                <a:lnTo>
                  <a:pt x="5988682" y="0"/>
                </a:lnTo>
                <a:lnTo>
                  <a:pt x="59886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312" t="0" r="-1095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2400" y="-47816"/>
            <a:ext cx="4020142" cy="1076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0"/>
              </a:lnSpc>
              <a:spcBef>
                <a:spcPct val="0"/>
              </a:spcBef>
            </a:pPr>
            <a:r>
              <a:rPr lang="en-US" b="true" sz="6264" spc="-250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Who am I?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285889"/>
            <a:ext cx="8783963" cy="852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b="true" sz="2430" spc="-9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I am built on ambition, discipline, and execution. I chase progress and know you first have to fail to suceed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2528472"/>
            <a:ext cx="8320672" cy="878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1"/>
              </a:lnSpc>
              <a:spcBef>
                <a:spcPct val="0"/>
              </a:spcBef>
            </a:pPr>
            <a:r>
              <a:rPr lang="en-US" b="true" sz="2529" spc="-101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I have been very entrepreneurial and competitive from a young age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8031" y="3765889"/>
            <a:ext cx="8062641" cy="1281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b="true" sz="2430" spc="-9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I strive to create and maximize the potential for everything I start in my life, and I embrace challenges and welcome uncomftorability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42342" y="5594570"/>
            <a:ext cx="5938689" cy="345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1"/>
              </a:lnSpc>
            </a:pPr>
            <a:r>
              <a:rPr lang="en-US" b="true" sz="2829" spc="-11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Why This Drink Fits Me</a:t>
            </a:r>
          </a:p>
          <a:p>
            <a:pPr algn="ctr">
              <a:lnSpc>
                <a:spcPts val="3961"/>
              </a:lnSpc>
              <a:spcBef>
                <a:spcPct val="0"/>
              </a:spcBef>
            </a:pPr>
            <a:r>
              <a:rPr lang="en-US" b="true" sz="2829" spc="-113">
                <a:solidFill>
                  <a:srgbClr val="FFFFFF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FoxFuel</a:t>
            </a:r>
            <a:r>
              <a:rPr lang="en-US" sz="2829" spc="-113">
                <a:solidFill>
                  <a:srgbClr val="FFFFFF"/>
                </a:solidFill>
                <a:latin typeface="Cy Grotesk Key"/>
                <a:ea typeface="Cy Grotesk Key"/>
                <a:cs typeface="Cy Grotesk Key"/>
                <a:sym typeface="Cy Grotesk Key"/>
              </a:rPr>
              <a:t> </a:t>
            </a:r>
            <a:r>
              <a:rPr lang="en-US" b="true" sz="2829" spc="-11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isn’t just hydrati</a:t>
            </a:r>
            <a:r>
              <a:rPr lang="en-US" b="true" sz="2829" spc="-11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on.</a:t>
            </a:r>
          </a:p>
          <a:p>
            <a:pPr algn="ctr">
              <a:lnSpc>
                <a:spcPts val="3961"/>
              </a:lnSpc>
              <a:spcBef>
                <a:spcPct val="0"/>
              </a:spcBef>
            </a:pPr>
            <a:r>
              <a:rPr lang="en-US" b="true" sz="2829" spc="-11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 It represents how I operate:</a:t>
            </a:r>
          </a:p>
          <a:p>
            <a:pPr algn="ctr" marL="610996" indent="-305498" lvl="1">
              <a:lnSpc>
                <a:spcPts val="3961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829" spc="-11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Aspire → Think bigger</a:t>
            </a:r>
          </a:p>
          <a:p>
            <a:pPr algn="ctr" marL="610996" indent="-305498" lvl="1">
              <a:lnSpc>
                <a:spcPts val="3961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829" spc="-11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Persevere → Outlast obstacles</a:t>
            </a:r>
          </a:p>
          <a:p>
            <a:pPr algn="ctr" marL="610996" indent="-305498" lvl="1">
              <a:lnSpc>
                <a:spcPts val="3961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829" spc="-11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Always → Show up daily</a:t>
            </a:r>
          </a:p>
          <a:p>
            <a:pPr algn="ctr">
              <a:lnSpc>
                <a:spcPts val="396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09748" y="4600676"/>
            <a:ext cx="8481271" cy="5650647"/>
          </a:xfrm>
          <a:custGeom>
            <a:avLst/>
            <a:gdLst/>
            <a:ahLst/>
            <a:cxnLst/>
            <a:rect r="r" b="b" t="t" l="l"/>
            <a:pathLst>
              <a:path h="5650647" w="8481271">
                <a:moveTo>
                  <a:pt x="0" y="0"/>
                </a:moveTo>
                <a:lnTo>
                  <a:pt x="8481271" y="0"/>
                </a:lnTo>
                <a:lnTo>
                  <a:pt x="8481271" y="5650647"/>
                </a:lnTo>
                <a:lnTo>
                  <a:pt x="0" y="565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" t="0" r="-9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76982" y="4885130"/>
            <a:ext cx="7713003" cy="5138788"/>
          </a:xfrm>
          <a:custGeom>
            <a:avLst/>
            <a:gdLst/>
            <a:ahLst/>
            <a:cxnLst/>
            <a:rect r="r" b="b" t="t" l="l"/>
            <a:pathLst>
              <a:path h="5138788" w="7713003">
                <a:moveTo>
                  <a:pt x="0" y="0"/>
                </a:moveTo>
                <a:lnTo>
                  <a:pt x="7713003" y="0"/>
                </a:lnTo>
                <a:lnTo>
                  <a:pt x="7713003" y="5138788"/>
                </a:lnTo>
                <a:lnTo>
                  <a:pt x="0" y="513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" t="0" r="-9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9540" y="-152400"/>
            <a:ext cx="5084936" cy="138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81"/>
              </a:lnSpc>
              <a:spcBef>
                <a:spcPct val="0"/>
              </a:spcBef>
            </a:pPr>
            <a:r>
              <a:rPr lang="en-US" b="true" sz="8129" spc="-32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PRODUCT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596965"/>
            <a:ext cx="8700708" cy="23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7"/>
              </a:lnSpc>
            </a:pPr>
            <a:r>
              <a:rPr lang="en-US" b="true" sz="1955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What is it?</a:t>
            </a:r>
          </a:p>
          <a:p>
            <a:pPr algn="ctr">
              <a:lnSpc>
                <a:spcPts val="2737"/>
              </a:lnSpc>
              <a:spcBef>
                <a:spcPct val="0"/>
              </a:spcBef>
            </a:pPr>
            <a:r>
              <a:rPr lang="en-US" b="true" sz="1955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A p</a:t>
            </a:r>
            <a:r>
              <a:rPr lang="en-US" b="true" sz="1955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remium performance zero-sugar hydration drink designed for ambitious, high-performing individuals in the business world. </a:t>
            </a:r>
          </a:p>
          <a:p>
            <a:pPr algn="ctr">
              <a:lnSpc>
                <a:spcPts val="2737"/>
              </a:lnSpc>
              <a:spcBef>
                <a:spcPct val="0"/>
              </a:spcBef>
            </a:pPr>
            <a:r>
              <a:rPr lang="en-US" b="true" sz="1955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Not just for workouts.</a:t>
            </a:r>
          </a:p>
          <a:p>
            <a:pPr algn="ctr">
              <a:lnSpc>
                <a:spcPts val="2737"/>
              </a:lnSpc>
              <a:spcBef>
                <a:spcPct val="0"/>
              </a:spcBef>
            </a:pPr>
            <a:r>
              <a:rPr lang="en-US" b="true" sz="1955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 Not just for studying.</a:t>
            </a:r>
          </a:p>
          <a:p>
            <a:pPr algn="ctr">
              <a:lnSpc>
                <a:spcPts val="2737"/>
              </a:lnSpc>
              <a:spcBef>
                <a:spcPct val="0"/>
              </a:spcBef>
            </a:pPr>
            <a:r>
              <a:rPr lang="en-US" b="true" sz="1955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 For the grind.</a:t>
            </a:r>
          </a:p>
          <a:p>
            <a:pPr algn="ctr">
              <a:lnSpc>
                <a:spcPts val="2737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3020782" y="1115389"/>
            <a:ext cx="3825404" cy="3769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Pr</a:t>
            </a: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oduct Type.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Advanced Electrolyte Hydration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Zero Sugar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Low Calorie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Magnesium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Vitamin D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Calcium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Zinc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B Vitamins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Daily performance formula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513500" y="5095875"/>
            <a:ext cx="5261000" cy="4112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Why This Product?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Most hydration drinks focus on athletes.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 Most energy drinks focus on stimulation.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FoxFuel sits in the middle: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Hydration + Mental Performance + Identity.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It supports: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Early mornings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Late nights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Workouts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Exams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Business meetings</a:t>
            </a:r>
          </a:p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 spc="-78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Creative sessions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39419" y="1772806"/>
            <a:ext cx="12415504" cy="6741388"/>
          </a:xfrm>
          <a:custGeom>
            <a:avLst/>
            <a:gdLst/>
            <a:ahLst/>
            <a:cxnLst/>
            <a:rect r="r" b="b" t="t" l="l"/>
            <a:pathLst>
              <a:path h="6741388" w="12415504">
                <a:moveTo>
                  <a:pt x="0" y="0"/>
                </a:moveTo>
                <a:lnTo>
                  <a:pt x="12415504" y="0"/>
                </a:lnTo>
                <a:lnTo>
                  <a:pt x="12415504" y="6741388"/>
                </a:lnTo>
                <a:lnTo>
                  <a:pt x="0" y="6741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" r="0" b="-309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5791" y="-15750"/>
            <a:ext cx="4585246" cy="104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1"/>
              </a:lnSpc>
              <a:spcBef>
                <a:spcPct val="0"/>
              </a:spcBef>
            </a:pPr>
            <a:r>
              <a:rPr lang="en-US" b="true" sz="6129" spc="-24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Our product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2858" y="118998"/>
            <a:ext cx="3587767" cy="1509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61"/>
              </a:lnSpc>
              <a:spcBef>
                <a:spcPct val="0"/>
              </a:spcBef>
            </a:pPr>
            <a:r>
              <a:rPr lang="en-US" b="true" sz="8829" spc="-35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PRICE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42858" y="2038837"/>
            <a:ext cx="7487485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Pricing</a:t>
            </a: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Position</a:t>
            </a:r>
          </a:p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FoxFuel is a premium performance hydration / business drink, priced for daily use.</a:t>
            </a:r>
          </a:p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Not luxury. Not discount. Performance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702304"/>
            <a:ext cx="5803850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Proposed Retail Pricing</a:t>
            </a:r>
          </a:p>
          <a:p>
            <a:pPr algn="ctr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Single 16.9oz bottle: $2.99 – $3.49</a:t>
            </a:r>
          </a:p>
          <a:p>
            <a:pPr algn="ctr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12-Pack Case: $29.99</a:t>
            </a:r>
          </a:p>
          <a:p>
            <a:pPr algn="ctr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Launch offer (campus): 2 for $5</a:t>
            </a:r>
          </a:p>
          <a:p>
            <a:pPr algn="ctr">
              <a:lnSpc>
                <a:spcPts val="34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9139238" y="2935350"/>
            <a:ext cx="9525" cy="104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1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545189" y="2038837"/>
            <a:ext cx="5928494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</a:t>
            </a: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This Price? (Competitive Set)</a:t>
            </a:r>
          </a:p>
          <a:p>
            <a:pPr algn="ctr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PRIME: ~$2.50–$3.00</a:t>
            </a:r>
          </a:p>
          <a:p>
            <a:pPr algn="ctr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CELSIUS: ~$2.50–$3.50</a:t>
            </a:r>
          </a:p>
          <a:p>
            <a:pPr algn="ctr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Liquid I.V. (per stick): ~$1.50–$2.00</a:t>
            </a:r>
          </a:p>
          <a:p>
            <a:pPr algn="ctr">
              <a:lnSpc>
                <a:spcPts val="349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556598" y="5702304"/>
            <a:ext cx="9238952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FoxFuel sits slightly premium because:</a:t>
            </a:r>
          </a:p>
          <a:p>
            <a:pPr algn="ctr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“Worl</a:t>
            </a: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d’s first business drink” identity</a:t>
            </a:r>
          </a:p>
          <a:p>
            <a:pPr algn="ctr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Clean, zero sugar hydration + daily performance formula</a:t>
            </a:r>
          </a:p>
          <a:p>
            <a:pPr algn="ctr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Strong branding + lifestyle appeal</a:t>
            </a:r>
          </a:p>
          <a:p>
            <a:pPr algn="ctr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21896" y="5910099"/>
            <a:ext cx="5427973" cy="4722226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060350" y="6578432"/>
            <a:ext cx="5227650" cy="3708568"/>
          </a:xfrm>
          <a:custGeom>
            <a:avLst/>
            <a:gdLst/>
            <a:ahLst/>
            <a:cxnLst/>
            <a:rect r="r" b="b" t="t" l="l"/>
            <a:pathLst>
              <a:path h="3708568" w="5227650">
                <a:moveTo>
                  <a:pt x="0" y="0"/>
                </a:moveTo>
                <a:lnTo>
                  <a:pt x="5227650" y="0"/>
                </a:lnTo>
                <a:lnTo>
                  <a:pt x="5227650" y="3708568"/>
                </a:lnTo>
                <a:lnTo>
                  <a:pt x="0" y="3708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1170" r="0" b="-979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270073" y="6134269"/>
            <a:ext cx="1421067" cy="2136943"/>
          </a:xfrm>
          <a:custGeom>
            <a:avLst/>
            <a:gdLst/>
            <a:ahLst/>
            <a:cxnLst/>
            <a:rect r="r" b="b" t="t" l="l"/>
            <a:pathLst>
              <a:path h="2136943" w="1421067">
                <a:moveTo>
                  <a:pt x="0" y="0"/>
                </a:moveTo>
                <a:lnTo>
                  <a:pt x="1421067" y="0"/>
                </a:lnTo>
                <a:lnTo>
                  <a:pt x="1421067" y="2136943"/>
                </a:lnTo>
                <a:lnTo>
                  <a:pt x="0" y="21369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020" y="-171450"/>
            <a:ext cx="3773314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7624" y="1326197"/>
            <a:ext cx="3120107" cy="86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2500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Canva Sans Bold"/>
                <a:ea typeface="Canva Sans Bold"/>
                <a:cs typeface="Canva Sans Bold"/>
                <a:sym typeface="Canva Sans Bold"/>
              </a:rPr>
              <a:t>Launch where the hustle is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67632" y="3467174"/>
            <a:ext cx="13017949" cy="2548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b="true" sz="2876" spc="-11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Phase 1: Campus Domination</a:t>
            </a:r>
          </a:p>
          <a:p>
            <a:pPr algn="ctr">
              <a:lnSpc>
                <a:spcPts val="4027"/>
              </a:lnSpc>
            </a:pPr>
            <a:r>
              <a:rPr lang="en-US" b="true" sz="2876" spc="-11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On-Campus Stores, Health centers, Local markets/gas stations, library vending machines, start with UMiami and surrounding campuses</a:t>
            </a:r>
          </a:p>
          <a:p>
            <a:pPr algn="ctr">
              <a:lnSpc>
                <a:spcPts val="2767"/>
              </a:lnSpc>
              <a:spcBef>
                <a:spcPct val="0"/>
              </a:spcBef>
            </a:pPr>
            <a:r>
              <a:rPr lang="en-US" b="true" sz="1976" spc="-79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Why?- Building a strong consumer base around students that also may align with the brand is the best way of making a name for ourselves prior to full-scale launch where there are already so many succesful companies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020" y="2181920"/>
            <a:ext cx="4230886" cy="498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7"/>
              </a:lnSpc>
              <a:spcBef>
                <a:spcPct val="0"/>
              </a:spcBef>
            </a:pPr>
            <a:r>
              <a:rPr lang="en-US" b="true" sz="2876" spc="-115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Start small, achieve big.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3098" y="2059233"/>
            <a:ext cx="16253945" cy="2146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b="true" sz="2876" spc="-11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Phase 2: Retail Expansion</a:t>
            </a:r>
          </a:p>
          <a:p>
            <a:pPr algn="ctr">
              <a:lnSpc>
                <a:spcPts val="3047"/>
              </a:lnSpc>
            </a:pPr>
            <a:r>
              <a:rPr lang="en-US" b="true" sz="2176" spc="-8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Publix, Target, Amazon, Fitness chains (LA Fitness, Equinox-style gyms, Vitamin Shoppe / GNC</a:t>
            </a:r>
          </a:p>
          <a:p>
            <a:pPr algn="ctr">
              <a:lnSpc>
                <a:spcPts val="3047"/>
              </a:lnSpc>
            </a:pPr>
            <a:r>
              <a:rPr lang="en-US" b="true" sz="2176" spc="-8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Goal: Once already established among students, break into the market where more people every day can access the product </a:t>
            </a:r>
          </a:p>
          <a:p>
            <a:pPr algn="ctr">
              <a:lnSpc>
                <a:spcPts val="4027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3470459"/>
            <a:ext cx="5322210" cy="1470054"/>
          </a:xfrm>
          <a:custGeom>
            <a:avLst/>
            <a:gdLst/>
            <a:ahLst/>
            <a:cxnLst/>
            <a:rect r="r" b="b" t="t" l="l"/>
            <a:pathLst>
              <a:path h="1470054" w="5322210">
                <a:moveTo>
                  <a:pt x="0" y="0"/>
                </a:moveTo>
                <a:lnTo>
                  <a:pt x="5322210" y="0"/>
                </a:lnTo>
                <a:lnTo>
                  <a:pt x="5322210" y="1470054"/>
                </a:lnTo>
                <a:lnTo>
                  <a:pt x="0" y="1470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701" t="-205979" r="-36825" b="-10535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51315" y="3470459"/>
            <a:ext cx="6036685" cy="1468452"/>
          </a:xfrm>
          <a:custGeom>
            <a:avLst/>
            <a:gdLst/>
            <a:ahLst/>
            <a:cxnLst/>
            <a:rect r="r" b="b" t="t" l="l"/>
            <a:pathLst>
              <a:path h="1468452" w="6036685">
                <a:moveTo>
                  <a:pt x="0" y="0"/>
                </a:moveTo>
                <a:lnTo>
                  <a:pt x="6036685" y="0"/>
                </a:lnTo>
                <a:lnTo>
                  <a:pt x="6036685" y="1468452"/>
                </a:lnTo>
                <a:lnTo>
                  <a:pt x="0" y="1468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4160" r="0" b="-99729"/>
            </a:stretch>
          </a:blipFill>
        </p:spPr>
      </p:sp>
      <p:grpSp>
        <p:nvGrpSpPr>
          <p:cNvPr name="Group 5" id="5"/>
          <p:cNvGrpSpPr/>
          <p:nvPr/>
        </p:nvGrpSpPr>
        <p:grpSpPr>
          <a:xfrm rot="5400000">
            <a:off x="7731300" y="4110924"/>
            <a:ext cx="1597540" cy="1356713"/>
            <a:chOff x="0" y="0"/>
            <a:chExt cx="1356360" cy="11518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56360" cy="1151890"/>
            </a:xfrm>
            <a:custGeom>
              <a:avLst/>
              <a:gdLst/>
              <a:ahLst/>
              <a:cxnLst/>
              <a:rect r="r" b="b" t="t" l="l"/>
              <a:pathLst>
                <a:path h="1151890" w="1356360">
                  <a:moveTo>
                    <a:pt x="782320" y="0"/>
                  </a:moveTo>
                  <a:lnTo>
                    <a:pt x="534670" y="0"/>
                  </a:lnTo>
                  <a:lnTo>
                    <a:pt x="1012190" y="480060"/>
                  </a:lnTo>
                  <a:lnTo>
                    <a:pt x="0" y="480060"/>
                  </a:lnTo>
                  <a:lnTo>
                    <a:pt x="0" y="671830"/>
                  </a:lnTo>
                  <a:lnTo>
                    <a:pt x="1012190" y="671830"/>
                  </a:lnTo>
                  <a:lnTo>
                    <a:pt x="534670" y="1151890"/>
                  </a:lnTo>
                  <a:lnTo>
                    <a:pt x="782320" y="1151890"/>
                  </a:lnTo>
                  <a:lnTo>
                    <a:pt x="1356360" y="5753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0" y="-171450"/>
            <a:ext cx="3773314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4619" y="5722840"/>
            <a:ext cx="17184681" cy="2680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b="true" sz="2876" spc="-11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Phase 3: Lifestyle Integration</a:t>
            </a:r>
          </a:p>
          <a:p>
            <a:pPr algn="ctr">
              <a:lnSpc>
                <a:spcPts val="2907"/>
              </a:lnSpc>
            </a:pPr>
            <a:r>
              <a:rPr lang="en-US" b="true" sz="2076" spc="-8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Co-working spaces, Startup hubs</a:t>
            </a:r>
          </a:p>
          <a:p>
            <a:pPr algn="ctr">
              <a:lnSpc>
                <a:spcPts val="2907"/>
              </a:lnSpc>
            </a:pPr>
            <a:r>
              <a:rPr lang="en-US" b="true" sz="2076" spc="-8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Boutique fitness studios, Corporate wellness programs</a:t>
            </a:r>
          </a:p>
          <a:p>
            <a:pPr algn="ctr">
              <a:lnSpc>
                <a:spcPts val="2907"/>
              </a:lnSpc>
            </a:pPr>
            <a:r>
              <a:rPr lang="en-US" b="true" sz="2076" spc="-8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FoxFuel becomes the “work + workout” hydration drink.</a:t>
            </a:r>
          </a:p>
          <a:p>
            <a:pPr algn="ctr">
              <a:lnSpc>
                <a:spcPts val="2907"/>
              </a:lnSpc>
            </a:pPr>
          </a:p>
          <a:p>
            <a:pPr algn="ctr">
              <a:lnSpc>
                <a:spcPts val="2907"/>
              </a:lnSpc>
            </a:pPr>
            <a:r>
              <a:rPr lang="en-US" b="true" sz="2076" spc="-8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Marketing to people in the fields of startups and entrepreneurship positions that align</a:t>
            </a:r>
          </a:p>
          <a:p>
            <a:pPr algn="ctr">
              <a:lnSpc>
                <a:spcPts val="2907"/>
              </a:lnSpc>
              <a:spcBef>
                <a:spcPct val="0"/>
              </a:spcBef>
            </a:pPr>
            <a:r>
              <a:rPr lang="en-US" b="true" sz="2076" spc="-8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with the company's message.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105576"/>
            <a:ext cx="6266440" cy="4181424"/>
          </a:xfrm>
          <a:custGeom>
            <a:avLst/>
            <a:gdLst/>
            <a:ahLst/>
            <a:cxnLst/>
            <a:rect r="r" b="b" t="t" l="l"/>
            <a:pathLst>
              <a:path h="4181424" w="6266440">
                <a:moveTo>
                  <a:pt x="0" y="0"/>
                </a:moveTo>
                <a:lnTo>
                  <a:pt x="6266440" y="0"/>
                </a:lnTo>
                <a:lnTo>
                  <a:pt x="6266440" y="4181424"/>
                </a:lnTo>
                <a:lnTo>
                  <a:pt x="0" y="4181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96387" y="6105576"/>
            <a:ext cx="5891613" cy="4181424"/>
          </a:xfrm>
          <a:custGeom>
            <a:avLst/>
            <a:gdLst/>
            <a:ahLst/>
            <a:cxnLst/>
            <a:rect r="r" b="b" t="t" l="l"/>
            <a:pathLst>
              <a:path h="4181424" w="5891613">
                <a:moveTo>
                  <a:pt x="0" y="0"/>
                </a:moveTo>
                <a:lnTo>
                  <a:pt x="5891613" y="0"/>
                </a:lnTo>
                <a:lnTo>
                  <a:pt x="5891613" y="4181424"/>
                </a:lnTo>
                <a:lnTo>
                  <a:pt x="0" y="4181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46" t="0" r="-47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266440" y="6105576"/>
            <a:ext cx="6129948" cy="4181424"/>
          </a:xfrm>
          <a:custGeom>
            <a:avLst/>
            <a:gdLst/>
            <a:ahLst/>
            <a:cxnLst/>
            <a:rect r="r" b="b" t="t" l="l"/>
            <a:pathLst>
              <a:path h="4181424" w="6129948">
                <a:moveTo>
                  <a:pt x="0" y="0"/>
                </a:moveTo>
                <a:lnTo>
                  <a:pt x="6129947" y="0"/>
                </a:lnTo>
                <a:lnTo>
                  <a:pt x="6129947" y="4181424"/>
                </a:lnTo>
                <a:lnTo>
                  <a:pt x="0" y="4181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0" t="-310" r="-135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7667" y="-171450"/>
            <a:ext cx="453092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PEOPLE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1356994"/>
            <a:ext cx="4678590" cy="65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b="true" sz="1900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Canva Sans Bold"/>
                <a:ea typeface="Canva Sans Bold"/>
                <a:cs typeface="Canva Sans Bold"/>
                <a:sym typeface="Canva Sans Bold"/>
              </a:rPr>
              <a:t>A&amp;P is built for individuals who are actively building their future.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2235728"/>
            <a:ext cx="8518563" cy="3269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</a:pPr>
            <a:r>
              <a:rPr lang="en-US" b="true" sz="2337" spc="-9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Primary Target</a:t>
            </a:r>
          </a:p>
          <a:p>
            <a:pPr algn="ctr">
              <a:lnSpc>
                <a:spcPts val="3272"/>
              </a:lnSpc>
            </a:pPr>
            <a:r>
              <a:rPr lang="en-US" b="true" sz="2337" spc="-9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Age: 18–30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b="true" sz="2337" spc="-9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Locati</a:t>
            </a:r>
            <a:r>
              <a:rPr lang="en-US" b="true" sz="2337" spc="-9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on: College campuses and active cities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b="true" sz="2337" spc="-9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Lifestyle: Business + productivity driven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b="true" sz="2337" spc="-9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Core: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b="true" sz="2337" spc="-9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College students, CEOs, Entrepreneurs/founders, Athletes with a strong personal brand, Business majors.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001979" y="1140636"/>
            <a:ext cx="5088880" cy="4606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7"/>
              </a:lnSpc>
            </a:pPr>
            <a:r>
              <a:rPr lang="en-US" b="true" sz="2376" spc="-9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 What They Value</a:t>
            </a:r>
          </a:p>
          <a:p>
            <a:pPr algn="ctr" marL="513165" indent="-256582" lvl="1">
              <a:lnSpc>
                <a:spcPts val="3327"/>
              </a:lnSpc>
              <a:buFont typeface="Arial"/>
              <a:buChar char="•"/>
            </a:pPr>
            <a:r>
              <a:rPr lang="en-US" b="true" sz="2376" spc="-9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Discipline over motivation</a:t>
            </a:r>
          </a:p>
          <a:p>
            <a:pPr algn="ctr" marL="513165" indent="-256582" lvl="1">
              <a:lnSpc>
                <a:spcPts val="332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376" spc="-9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Consistency </a:t>
            </a:r>
            <a:r>
              <a:rPr lang="en-US" b="true" sz="2376" spc="-9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over hype</a:t>
            </a:r>
          </a:p>
          <a:p>
            <a:pPr algn="ctr" marL="513165" indent="-256582" lvl="1">
              <a:lnSpc>
                <a:spcPts val="332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376" spc="-9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Long-term success</a:t>
            </a:r>
          </a:p>
          <a:p>
            <a:pPr algn="ctr" marL="513165" indent="-256582" lvl="1">
              <a:lnSpc>
                <a:spcPts val="332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376" spc="-9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Fitness + focus</a:t>
            </a:r>
          </a:p>
          <a:p>
            <a:pPr algn="ctr" marL="513165" indent="-256582" lvl="1">
              <a:lnSpc>
                <a:spcPts val="332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376" spc="-9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Personal growth</a:t>
            </a:r>
          </a:p>
          <a:p>
            <a:pPr algn="ctr" marL="513165" indent="-256582" lvl="1">
              <a:lnSpc>
                <a:spcPts val="332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376" spc="-9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Identity driven brands</a:t>
            </a:r>
          </a:p>
          <a:p>
            <a:pPr algn="ctr">
              <a:lnSpc>
                <a:spcPts val="3327"/>
              </a:lnSpc>
              <a:spcBef>
                <a:spcPct val="0"/>
              </a:spcBef>
            </a:pPr>
            <a:r>
              <a:rPr lang="en-US" b="true" sz="2376" spc="-9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They don’t just consume products.</a:t>
            </a:r>
          </a:p>
          <a:p>
            <a:pPr algn="ctr">
              <a:lnSpc>
                <a:spcPts val="3327"/>
              </a:lnSpc>
              <a:spcBef>
                <a:spcPct val="0"/>
              </a:spcBef>
            </a:pPr>
            <a:r>
              <a:rPr lang="en-US" b="true" sz="2376" spc="-95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 They consume the brand identity.</a:t>
            </a:r>
          </a:p>
          <a:p>
            <a:pPr algn="ctr">
              <a:lnSpc>
                <a:spcPts val="3327"/>
              </a:lnSpc>
              <a:spcBef>
                <a:spcPct val="0"/>
              </a:spcBef>
            </a:pPr>
          </a:p>
          <a:p>
            <a:pPr algn="ctr">
              <a:lnSpc>
                <a:spcPts val="332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-133350"/>
            <a:ext cx="5643190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MARKETING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06274" y="1677399"/>
            <a:ext cx="17310449" cy="2277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Most companies in the drink industry are marketing caffeine-based drinks or hydration drinks </a:t>
            </a:r>
          </a:p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to athletes or lifters who only practice lets say, 10-15 hours a week. Where we differ is that an average 9-5 or CEO works a full 40-hour + overtime a week. Almost saying we could market the product for fuel for 50 hours, not 2. </a:t>
            </a:r>
          </a:p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6274" y="4237402"/>
            <a:ext cx="17516326" cy="906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The beverage will have vitamins such as Magnesium, Calcium, Potassium, and other essential vitamins so that </a:t>
            </a:r>
          </a:p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people with long hours and busy schedules may not fully take advantage of it throughout the work week. 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5894447"/>
            <a:ext cx="18288000" cy="906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This would show up in stores as a full source hydration and vitamin-rich beverage providing everything you need to stay efficient throughout the work week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7553020"/>
            <a:ext cx="18288000" cy="9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would start buy giving free samples to business proffesors and local business in big cities in order to get our name out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1773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59703"/>
            <a:ext cx="731326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PROMOTION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1659572"/>
            <a:ext cx="7313265" cy="1180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b="true" sz="3400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Canva Sans Bold"/>
                <a:ea typeface="Canva Sans Bold"/>
                <a:cs typeface="Canva Sans Bold"/>
                <a:sym typeface="Canva Sans Bold"/>
              </a:rPr>
              <a:t>Aspire. Persevere. Always.</a:t>
            </a:r>
          </a:p>
          <a:p>
            <a:pPr algn="ctr">
              <a:lnSpc>
                <a:spcPts val="4760"/>
              </a:lnSpc>
            </a:pPr>
            <a:r>
              <a:rPr lang="en-US" b="true" sz="3400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Canva Sans Bold"/>
                <a:ea typeface="Canva Sans Bold"/>
                <a:cs typeface="Canva Sans Bold"/>
                <a:sym typeface="Canva Sans Bold"/>
              </a:rPr>
              <a:t>World First Business Drink.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9540" y="3323002"/>
            <a:ext cx="4772193" cy="1820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Our postion: The drink for disciplined achievers.</a:t>
            </a:r>
          </a:p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 Not hype. Not party.</a:t>
            </a:r>
          </a:p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 Structured performance.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0460" y="5396622"/>
            <a:ext cx="4730353" cy="325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7"/>
              </a:lnSpc>
              <a:spcBef>
                <a:spcPct val="0"/>
              </a:spcBef>
            </a:pPr>
            <a:r>
              <a:rPr lang="en-US" b="true" sz="2676" spc="-10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This is</a:t>
            </a:r>
            <a:r>
              <a:rPr lang="en-US" b="true" sz="2676" spc="-10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 the beverage for:</a:t>
            </a:r>
          </a:p>
          <a:p>
            <a:pPr algn="ctr" marL="577933" indent="-288966" lvl="1">
              <a:lnSpc>
                <a:spcPts val="37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76" spc="-10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Early risers</a:t>
            </a:r>
          </a:p>
          <a:p>
            <a:pPr algn="ctr" marL="577933" indent="-288966" lvl="1">
              <a:lnSpc>
                <a:spcPts val="37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76" spc="-10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Builders</a:t>
            </a:r>
          </a:p>
          <a:p>
            <a:pPr algn="ctr" marL="577933" indent="-288966" lvl="1">
              <a:lnSpc>
                <a:spcPts val="37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76" spc="-10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Founders</a:t>
            </a:r>
          </a:p>
          <a:p>
            <a:pPr algn="ctr" marL="577933" indent="-288966" lvl="1">
              <a:lnSpc>
                <a:spcPts val="37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76" spc="-10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Students grinding</a:t>
            </a:r>
          </a:p>
          <a:p>
            <a:pPr algn="ctr" marL="577933" indent="-288966" lvl="1">
              <a:lnSpc>
                <a:spcPts val="37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76" spc="-107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High standard individuals</a:t>
            </a:r>
          </a:p>
          <a:p>
            <a:pPr algn="ctr">
              <a:lnSpc>
                <a:spcPts val="3747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277559" y="3323002"/>
            <a:ext cx="9981741" cy="3192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Since the market is flooded with companies who advertise to athletes,</a:t>
            </a:r>
          </a:p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Our primary focus is on those grunts and grinders who are </a:t>
            </a:r>
          </a:p>
          <a:p>
            <a:pPr algn="ctr">
              <a:lnSpc>
                <a:spcPts val="3607"/>
              </a:lnSpc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in the business field or work a job that requires tireless effort.</a:t>
            </a:r>
          </a:p>
          <a:p>
            <a:pPr algn="ctr">
              <a:lnSpc>
                <a:spcPts val="3607"/>
              </a:lnSpc>
            </a:pPr>
          </a:p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b="true" sz="2576" spc="-103">
                <a:solidFill>
                  <a:srgbClr val="FFFFFF"/>
                </a:solidFill>
                <a:latin typeface="Cy Grotesk Key Semi-Bold"/>
                <a:ea typeface="Cy Grotesk Key Semi-Bold"/>
                <a:cs typeface="Cy Grotesk Key Semi-Bold"/>
                <a:sym typeface="Cy Grotesk Key Semi-Bold"/>
              </a:rPr>
              <a:t>It’s a unique concept that you never see, therefore an untapped market.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DAHC0g9ptVA</dc:identifier>
  <dcterms:modified xsi:type="dcterms:W3CDTF">2011-08-01T06:04:30Z</dcterms:modified>
  <cp:revision>1</cp:revision>
  <dc:title>FoxFuel</dc:title>
</cp:coreProperties>
</file>